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2"/>
  </p:notesMasterIdLst>
  <p:sldIdLst>
    <p:sldId id="256" r:id="rId2"/>
    <p:sldId id="286" r:id="rId3"/>
    <p:sldId id="291" r:id="rId4"/>
    <p:sldId id="292" r:id="rId5"/>
    <p:sldId id="293" r:id="rId6"/>
    <p:sldId id="289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88" r:id="rId18"/>
    <p:sldId id="305" r:id="rId19"/>
    <p:sldId id="306" r:id="rId20"/>
    <p:sldId id="304" r:id="rId21"/>
    <p:sldId id="274" r:id="rId22"/>
    <p:sldId id="275" r:id="rId23"/>
    <p:sldId id="307" r:id="rId24"/>
    <p:sldId id="27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22" r:id="rId37"/>
    <p:sldId id="320" r:id="rId38"/>
    <p:sldId id="319" r:id="rId39"/>
    <p:sldId id="321" r:id="rId40"/>
    <p:sldId id="26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EB5DA-1790-4C4A-B092-095C6475A200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14D9-A304-42C5-B2AE-973FFDE6A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5280829a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85280829a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5280829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5280829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5280829a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85280829a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1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hyperlink" Target="https://pro.arcgis.com/en/pro-app/latest/help/editing/pdf/topology_rules_pos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help/data/geodatabases/overview/types-of-geodatabases.ht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top.com/blog/advantages-and-disadvantages-of-sq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hole_Markup_Language" TargetMode="External"/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boston.gov/group/geospatia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manual-1.5/ch08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vetran.com/blog/what-is-a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gomaster.io/p/15-types-of-databas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2298-F440-E101-3F13-6A38D6D7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8BA2-9497-A2B6-F34D-A6AC6305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527048"/>
            <a:ext cx="11029615" cy="1728216"/>
          </a:xfrm>
        </p:spPr>
        <p:txBody>
          <a:bodyPr/>
          <a:lstStyle/>
          <a:p>
            <a:r>
              <a:rPr lang="en-US" dirty="0"/>
              <a:t>Centralized Data Management</a:t>
            </a:r>
          </a:p>
          <a:p>
            <a:pPr marL="0" indent="0">
              <a:buNone/>
            </a:pPr>
            <a:r>
              <a:rPr lang="en-US" dirty="0"/>
              <a:t>Combines spatial (maps, shapes) and non-spatial (tabular) data in a single database.</a:t>
            </a:r>
          </a:p>
          <a:p>
            <a:pPr marL="0" indent="0">
              <a:buNone/>
            </a:pPr>
            <a:r>
              <a:rPr lang="en-US" dirty="0"/>
              <a:t>Provides a unified framework for managing diverse data types, including vector, raster, and attribute data.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B379E-A5F0-3CA7-69FD-5C924B5D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0" y="2925288"/>
            <a:ext cx="6505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C490-F050-399B-965C-DA45B47A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56E9-9B6F-8E63-F56F-77724FCD1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62456"/>
            <a:ext cx="11029615" cy="1949856"/>
          </a:xfrm>
        </p:spPr>
        <p:txBody>
          <a:bodyPr/>
          <a:lstStyle/>
          <a:p>
            <a:r>
              <a:rPr lang="en-US" dirty="0"/>
              <a:t>Data Integrity and Consistency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</a:t>
            </a:r>
            <a:r>
              <a:rPr lang="en-US" dirty="0">
                <a:hlinkClick r:id="rId2"/>
              </a:rPr>
              <a:t>topology rules </a:t>
            </a:r>
            <a:r>
              <a:rPr lang="en-US" dirty="0"/>
              <a:t>to ensure data accuracy (e.g., no overlapping polygons or gaps).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Enforces data validation and constraints to maintain reliable relationships between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Versioning support allows multiple users to work on the same dataset without conflicts.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04639-8E78-E733-C95E-CBF63AC6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5" y="3594390"/>
            <a:ext cx="4549190" cy="1901154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13E2647C-E0C4-504C-3D77-455BD725B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7482" y="4680342"/>
            <a:ext cx="914400" cy="914400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1F636F48-BAB6-D1C6-A3BA-B23EC07D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5887" y="3300985"/>
            <a:ext cx="914400" cy="914400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3B288435-ACD1-EA95-29EE-40626175F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6197" y="3369651"/>
            <a:ext cx="914400" cy="9144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F79935-54D7-CEB9-3A9B-2F32551B6E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7383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298995F-9D7E-638F-9823-4DA07BC4720D}"/>
              </a:ext>
            </a:extLst>
          </p:cNvPr>
          <p:cNvCxnSpPr>
            <a:cxnSpLocks/>
          </p:cNvCxnSpPr>
          <p:nvPr/>
        </p:nvCxnSpPr>
        <p:spPr>
          <a:xfrm rot="5400000">
            <a:off x="8575067" y="4542565"/>
            <a:ext cx="896112" cy="644085"/>
          </a:xfrm>
          <a:prstGeom prst="bentConnector3">
            <a:avLst>
              <a:gd name="adj1" fmla="val 1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1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4A8C-8D0C-3ABD-4AB6-B129B5FB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228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081-033F-0527-4292-60433327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43000"/>
            <a:ext cx="11029615" cy="16367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Cross-Platform Compatibility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Compatible with various GIS software tools, such as ArcGIS, QGIS, and </a:t>
            </a:r>
            <a:r>
              <a:rPr lang="en-US" dirty="0" err="1">
                <a:solidFill>
                  <a:schemeClr val="tx1"/>
                </a:solidFill>
              </a:rPr>
              <a:t>GeoServer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 with relational database systems like PostgreSQL/</a:t>
            </a:r>
            <a:r>
              <a:rPr lang="en-US" dirty="0" err="1">
                <a:solidFill>
                  <a:schemeClr val="tx1"/>
                </a:solidFill>
              </a:rPr>
              <a:t>PostGIS</a:t>
            </a:r>
            <a:r>
              <a:rPr lang="en-US" dirty="0">
                <a:solidFill>
                  <a:schemeClr val="tx1"/>
                </a:solidFill>
              </a:rPr>
              <a:t>, Oracle, or SQL Server.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73CB1-9EED-7D9A-CFBA-D16D0C38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8" y="3631311"/>
            <a:ext cx="2740600" cy="1839087"/>
          </a:xfrm>
          <a:prstGeom prst="rect">
            <a:avLst/>
          </a:prstGeom>
        </p:spPr>
      </p:pic>
      <p:pic>
        <p:nvPicPr>
          <p:cNvPr id="11" name="Graphic 10" descr="Earth Globe - Asia with solid fill">
            <a:extLst>
              <a:ext uri="{FF2B5EF4-FFF2-40B4-BE49-F238E27FC236}">
                <a16:creationId xmlns:a16="http://schemas.microsoft.com/office/drawing/2014/main" id="{67FA6303-96C8-BCD7-0A2D-9D63D72B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9968" y="3613024"/>
            <a:ext cx="1773936" cy="1773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CEF89-4C4C-17CC-C7C6-9B51B407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545" y="3509071"/>
            <a:ext cx="2035963" cy="1777428"/>
          </a:xfrm>
          <a:prstGeom prst="rect">
            <a:avLst/>
          </a:prstGeom>
        </p:spPr>
      </p:pic>
      <p:pic>
        <p:nvPicPr>
          <p:cNvPr id="15" name="Graphic 14" descr="Add with solid fill">
            <a:extLst>
              <a:ext uri="{FF2B5EF4-FFF2-40B4-BE49-F238E27FC236}">
                <a16:creationId xmlns:a16="http://schemas.microsoft.com/office/drawing/2014/main" id="{9ACA4A86-D7A8-A37D-9CD0-53F15B9C7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381" y="404279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30A7E-441B-85C6-EFC8-294AFEE04DF5}"/>
              </a:ext>
            </a:extLst>
          </p:cNvPr>
          <p:cNvSpPr txBox="1"/>
          <p:nvPr/>
        </p:nvSpPr>
        <p:spPr>
          <a:xfrm>
            <a:off x="8258475" y="3689544"/>
            <a:ext cx="109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6512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0FB-9996-889D-3B83-97B9C372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Advantages of using a 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6C8C-08BE-C6B1-1771-D6D964EC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" y="1755648"/>
            <a:ext cx="11029615" cy="3218688"/>
          </a:xfrm>
        </p:spPr>
        <p:txBody>
          <a:bodyPr>
            <a:normAutofit/>
          </a:bodyPr>
          <a:lstStyle/>
          <a:p>
            <a:r>
              <a:rPr lang="en-US" dirty="0"/>
              <a:t>Scalability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various levels of implementation: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File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file geodatabase is stored as multiple files in a folder with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gdb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 </a:t>
            </a:r>
            <a:r>
              <a:rPr lang="en-US" dirty="0"/>
              <a:t>For team collaboration on medium-scale projects.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Enterprise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Also known as multiuser geodatabases, enterprise geodatabases are stored in relational databases. They can be virtually unlimited in size and number of users; the limits differ depending on the database management system (DBMS) vendor. </a:t>
            </a:r>
            <a:r>
              <a:rPr lang="en-US" dirty="0"/>
              <a:t>For large organizations and multi-user environments.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Mobile Geodatabases: 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A mobile geodatabase is stored in an SQLite database that is entirely contained in a single file and has a </a:t>
            </a:r>
            <a:r>
              <a:rPr lang="en-US" b="0" i="0" dirty="0">
                <a:solidFill>
                  <a:srgbClr val="4C4C4C"/>
                </a:solidFill>
                <a:effectLst/>
                <a:latin typeface="Consolas" panose="020B0609020204030204" pitchFamily="49" charset="0"/>
              </a:rPr>
              <a:t>.geodatabase</a:t>
            </a:r>
            <a:r>
              <a:rPr lang="en-US" b="0" i="0" dirty="0">
                <a:solidFill>
                  <a:srgbClr val="4C4C4C"/>
                </a:solidFill>
                <a:effectLst/>
                <a:latin typeface="Avenir Next W01"/>
              </a:rPr>
              <a:t> extension.</a:t>
            </a:r>
            <a:endParaRPr lang="en-US" dirty="0"/>
          </a:p>
          <a:p>
            <a:r>
              <a:rPr lang="en-US" dirty="0"/>
              <a:t>Capable of handling large datasets efficiently in enterprise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01840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2D4C-2DB3-97BE-CF59-D4798AC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/>
              <a:t>Comparing types of geodatabases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89CD-0036-0D5A-32D6-B8A9A304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91" y="2097548"/>
            <a:ext cx="6705029" cy="430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91BD8-BBF3-8484-B912-AC90FF39C587}"/>
              </a:ext>
            </a:extLst>
          </p:cNvPr>
          <p:cNvSpPr txBox="1">
            <a:spLocks/>
          </p:cNvSpPr>
          <p:nvPr/>
        </p:nvSpPr>
        <p:spPr>
          <a:xfrm>
            <a:off x="581192" y="1508760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</a:t>
            </a:r>
            <a:r>
              <a:rPr lang="en-US" dirty="0">
                <a:hlinkClick r:id="rId3"/>
              </a:rPr>
              <a:t>comparison of geodatabases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EDBC-0050-2C4D-6060-A9A8FC0D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arcgis</a:t>
            </a:r>
            <a:r>
              <a:rPr lang="en-US" dirty="0"/>
              <a:t>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51E19-ABBC-86DC-3284-6E4F77CD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4" y="2019049"/>
            <a:ext cx="46767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FC58E-F9FC-35DC-B420-D2B40798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46" y="2881061"/>
            <a:ext cx="56292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F94D-EEE2-9ECE-47B7-AA79B06F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>
            <a:normAutofit/>
          </a:bodyPr>
          <a:lstStyle/>
          <a:p>
            <a:r>
              <a:rPr lang="en-US" dirty="0"/>
              <a:t>Feature datasets and feature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5B97-4E09-AAFA-9300-815C658D5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81912"/>
            <a:ext cx="11029615" cy="16733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dataset is composed of feature class</a:t>
            </a:r>
          </a:p>
          <a:p>
            <a:pPr>
              <a:lnSpc>
                <a:spcPct val="110000"/>
              </a:lnSpc>
            </a:pPr>
            <a:r>
              <a:rPr lang="en" dirty="0">
                <a:solidFill>
                  <a:schemeClr val="tx1"/>
                </a:solidFill>
              </a:rPr>
              <a:t>A feature class is a collection of geographic features with the same geometry type, attributes, and spatial reference.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F06E7-637F-F907-E5F1-8CB4078E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24" y="3024608"/>
            <a:ext cx="5967984" cy="36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174-B137-DC27-A00E-A5E1FB4B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Standard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6350-AC55-3FA9-8102-B0BFE3C2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40" y="1289304"/>
            <a:ext cx="11029615" cy="2139696"/>
          </a:xfrm>
        </p:spPr>
        <p:txBody>
          <a:bodyPr>
            <a:normAutofit/>
          </a:bodyPr>
          <a:lstStyle/>
          <a:p>
            <a:r>
              <a:rPr lang="en-US" dirty="0"/>
              <a:t>SQL is a standard programming language specifically designed for managing and manipulating relational databases. </a:t>
            </a:r>
          </a:p>
          <a:p>
            <a:endParaRPr lang="en-US" dirty="0"/>
          </a:p>
          <a:p>
            <a:r>
              <a:rPr lang="en-US" dirty="0"/>
              <a:t>It allows users to interact with a DBMS to perform various operations such as querying, updating, and managing database structures.</a:t>
            </a:r>
          </a:p>
        </p:txBody>
      </p:sp>
    </p:spTree>
    <p:extLst>
      <p:ext uri="{BB962C8B-B14F-4D97-AF65-F5344CB8AC3E}">
        <p14:creationId xmlns:p14="http://schemas.microsoft.com/office/powerpoint/2010/main" val="203516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5D98-E22A-1AB9-2B51-F2009F7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0716"/>
            <a:ext cx="11029616" cy="642012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sql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5F22-8A9C-94FA-A4A2-E992E164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4824"/>
            <a:ext cx="11029615" cy="125272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 It serves as a standard interface for interacting with relational database management systems (RDBMS), allowing users to perform a variety of routine tasks and operations on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83838"/>
                </a:solidFill>
                <a:effectLst/>
                <a:latin typeface="Inter"/>
              </a:rPr>
              <a:t>such as querying, updating, inserting, and deleting records.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C10C8-C65C-0A77-255D-03B984C1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9" y="2858208"/>
            <a:ext cx="9100585" cy="3763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6F542-3030-4CA1-4FB0-878173935879}"/>
              </a:ext>
            </a:extLst>
          </p:cNvPr>
          <p:cNvSpPr txBox="1"/>
          <p:nvPr/>
        </p:nvSpPr>
        <p:spPr>
          <a:xfrm>
            <a:off x="10640379" y="6391656"/>
            <a:ext cx="11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5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B1A6-3B18-2456-D5D9-E7F5599A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Key points between </a:t>
            </a:r>
            <a:r>
              <a:rPr lang="en-US" dirty="0" err="1"/>
              <a:t>dbms</a:t>
            </a:r>
            <a:r>
              <a:rPr lang="en-US" dirty="0"/>
              <a:t> and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0C9A-F636-2904-57A5-E9D24A72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7048"/>
            <a:ext cx="11029615" cy="2185416"/>
          </a:xfrm>
        </p:spPr>
        <p:txBody>
          <a:bodyPr/>
          <a:lstStyle/>
          <a:p>
            <a:r>
              <a:rPr lang="en-US" dirty="0"/>
              <a:t>SQL is Independent of DBMS: While SQL is a standard, each DBMS may implement it with slight variations or extensions (e.g., PL/SQL in Oracle, T-SQL in SQL Server).</a:t>
            </a:r>
          </a:p>
          <a:p>
            <a:r>
              <a:rPr lang="en-US" dirty="0"/>
              <a:t>DBMS Without SQL: Some DBMS types, such as NoSQL databases (e.g., MongoDB), do not rely on SQL but use alternative query languages.</a:t>
            </a:r>
          </a:p>
          <a:p>
            <a:r>
              <a:rPr lang="en-US" dirty="0"/>
              <a:t>SQL Requires a DBMS: SQL commands need a DBMS to interpret and execute them. Without a DBMS, SQL commands would have no database to operate on.</a:t>
            </a:r>
          </a:p>
        </p:txBody>
      </p:sp>
    </p:spTree>
    <p:extLst>
      <p:ext uri="{BB962C8B-B14F-4D97-AF65-F5344CB8AC3E}">
        <p14:creationId xmlns:p14="http://schemas.microsoft.com/office/powerpoint/2010/main" val="346065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2AF5-77DF-4A14-166A-939AFFD38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AB5A7515-CF38-5FE1-3F84-1EEBF92D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4A67E-7184-10D0-3861-1FD0E065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lecture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9AE8A-7BEC-80A6-985F-A3A05DACBF24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96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7461-F58E-3929-078E-37DBC3D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SOFTWAREs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89BC-A56B-CF3A-8DFD-E7B7F57F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2935224"/>
          </a:xfrm>
        </p:spPr>
        <p:txBody>
          <a:bodyPr/>
          <a:lstStyle/>
          <a:p>
            <a:r>
              <a:rPr lang="en-US" dirty="0"/>
              <a:t>PostgreSQL</a:t>
            </a:r>
          </a:p>
          <a:p>
            <a:r>
              <a:rPr lang="en-US" dirty="0"/>
              <a:t>What is PostgreSQL?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An open-source, powerful, object-relational database management system.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Known for its reliability, extensibility, and SQL compliance.</a:t>
            </a:r>
          </a:p>
          <a:p>
            <a:r>
              <a:rPr lang="en-US" dirty="0"/>
              <a:t>Why PostgreSQL for GIS?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Supports structured queries for data management and manipulation.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Extensible via plugins, making it adaptable for spatial needs.</a:t>
            </a:r>
          </a:p>
        </p:txBody>
      </p:sp>
    </p:spTree>
    <p:extLst>
      <p:ext uri="{BB962C8B-B14F-4D97-AF65-F5344CB8AC3E}">
        <p14:creationId xmlns:p14="http://schemas.microsoft.com/office/powerpoint/2010/main" val="237302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PostGIS reference users - government</a:t>
            </a:r>
            <a:endParaRPr dirty="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5436" y="1722000"/>
            <a:ext cx="2255499" cy="138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834" y="1732930"/>
            <a:ext cx="1677165" cy="158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8223" y="3492469"/>
            <a:ext cx="1977899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8176" y="1732930"/>
            <a:ext cx="2845397" cy="283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1467" y="5055289"/>
            <a:ext cx="4291229" cy="110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1274" y="5011561"/>
            <a:ext cx="1503805" cy="119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4611" y="3273883"/>
            <a:ext cx="1677167" cy="158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41982" y="4814855"/>
            <a:ext cx="1677165" cy="158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reference users - private sector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233" y="3021760"/>
            <a:ext cx="2984591" cy="20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6040" y="1786689"/>
            <a:ext cx="2235648" cy="133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6422" y="1802101"/>
            <a:ext cx="4012989" cy="120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578" y="2977907"/>
            <a:ext cx="2503927" cy="18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0947" y="3213619"/>
            <a:ext cx="1788519" cy="137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4796" y="4976883"/>
            <a:ext cx="3957099" cy="10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0542" y="4907448"/>
            <a:ext cx="2521429" cy="14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39CF-C9D6-5EB6-C142-F421BA5B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3CEC-4753-4039-1C02-35780E7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8448"/>
            <a:ext cx="11029615" cy="404164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PostGIS</a:t>
            </a:r>
            <a:r>
              <a:rPr lang="en-US" dirty="0"/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 spatial database extension for PostgreSQL.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Adds support for geographic objects like points, lines, and polygons.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Key Features of </a:t>
            </a:r>
            <a:r>
              <a:rPr lang="en-US" dirty="0" err="1"/>
              <a:t>PostGIS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data types: GEOMETRY and GEOGRAPHY.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Spatial functions: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Query and manipulate spatial data (</a:t>
            </a:r>
            <a:r>
              <a:rPr lang="en-US" dirty="0" err="1"/>
              <a:t>ST_Intersects</a:t>
            </a:r>
            <a:r>
              <a:rPr lang="en-US" dirty="0"/>
              <a:t>, </a:t>
            </a:r>
            <a:r>
              <a:rPr lang="en-US" dirty="0" err="1"/>
              <a:t>ST_Buffer</a:t>
            </a:r>
            <a:r>
              <a:rPr lang="en-US" dirty="0"/>
              <a:t>, </a:t>
            </a:r>
            <a:r>
              <a:rPr lang="en-US" dirty="0" err="1"/>
              <a:t>ST_Distance</a:t>
            </a:r>
            <a:r>
              <a:rPr lang="en-US" dirty="0"/>
              <a:t>).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Perform spatial analyses (e.g., clipping, union, or proximity searches).</a:t>
            </a:r>
          </a:p>
        </p:txBody>
      </p:sp>
    </p:spTree>
    <p:extLst>
      <p:ext uri="{BB962C8B-B14F-4D97-AF65-F5344CB8AC3E}">
        <p14:creationId xmlns:p14="http://schemas.microsoft.com/office/powerpoint/2010/main" val="297682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PostGIS 3rd party integration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433" y="2675222"/>
            <a:ext cx="1524167" cy="84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2" y="2885927"/>
            <a:ext cx="1414147" cy="4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5341" y="3719612"/>
            <a:ext cx="1379875" cy="43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122" y="4743726"/>
            <a:ext cx="535716" cy="53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4435" y="4439393"/>
            <a:ext cx="1233771" cy="2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0427" y="5025383"/>
            <a:ext cx="965919" cy="4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248" y="3756826"/>
            <a:ext cx="611473" cy="6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7462" y="3594485"/>
            <a:ext cx="1527935" cy="8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74125" y="2771888"/>
            <a:ext cx="2220524" cy="52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65387" y="5182508"/>
            <a:ext cx="1327352" cy="45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43076" y="4974974"/>
            <a:ext cx="1004817" cy="83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8141" y="3858884"/>
            <a:ext cx="1232247" cy="31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81568" y="2726751"/>
            <a:ext cx="1677465" cy="72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36280" y="2538401"/>
            <a:ext cx="1402152" cy="8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79410" y="3751790"/>
            <a:ext cx="1632557" cy="5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115942" y="3808354"/>
            <a:ext cx="608733" cy="45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19227" y="4795264"/>
            <a:ext cx="1402151" cy="7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536264" y="4880668"/>
            <a:ext cx="1012184" cy="530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1"/>
          <p:cNvCxnSpPr/>
          <p:nvPr/>
        </p:nvCxnSpPr>
        <p:spPr>
          <a:xfrm>
            <a:off x="40447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102400" y="1763533"/>
            <a:ext cx="0" cy="4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00400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Desktop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44189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Middle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8646851" y="1763367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>
                <a:solidFill>
                  <a:srgbClr val="666666"/>
                </a:solidFill>
              </a:rPr>
              <a:t>Language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2367" y="-9227"/>
            <a:ext cx="8386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Section 2 - Introduction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004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4479800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8479167" y="5989243"/>
            <a:ext cx="330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2133" i="1">
                <a:solidFill>
                  <a:srgbClr val="B7B7B7"/>
                </a:solidFill>
              </a:rPr>
              <a:t>and more...</a:t>
            </a:r>
            <a:endParaRPr sz="2133" i="1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C480-91B9-C381-A259-9456AC74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8AA0-474B-8BF2-7C61-6E798F46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508760"/>
            <a:ext cx="11029615" cy="4123944"/>
          </a:xfrm>
        </p:spPr>
        <p:txBody>
          <a:bodyPr>
            <a:normAutofit/>
          </a:bodyPr>
          <a:lstStyle/>
          <a:p>
            <a:r>
              <a:rPr lang="en-US" dirty="0"/>
              <a:t>Functions to work with </a:t>
            </a:r>
            <a:r>
              <a:rPr lang="en-US" dirty="0">
                <a:hlinkClick r:id="rId2"/>
              </a:rPr>
              <a:t>GeoJSON</a:t>
            </a:r>
            <a:r>
              <a:rPr lang="en-US" dirty="0"/>
              <a:t> (Geographic JavaScript Object Notation), </a:t>
            </a:r>
            <a:r>
              <a:rPr lang="en-US" dirty="0">
                <a:hlinkClick r:id="rId3"/>
              </a:rPr>
              <a:t>Keyhole Markup Language </a:t>
            </a:r>
            <a:r>
              <a:rPr lang="en-US" dirty="0"/>
              <a:t>(KML), </a:t>
            </a:r>
            <a:r>
              <a:rPr lang="en-US" dirty="0" err="1"/>
              <a:t>Mapbox</a:t>
            </a:r>
            <a:r>
              <a:rPr lang="en-US" dirty="0"/>
              <a:t> Vector Tiles (MVT) allowing web applications to talk directly to </a:t>
            </a:r>
            <a:r>
              <a:rPr lang="en-US" dirty="0" err="1"/>
              <a:t>PostGIS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GeoJSON and KML are two of the older, more popular vector formats used by web mapping applications</a:t>
            </a:r>
          </a:p>
          <a:p>
            <a:endParaRPr lang="en-US" dirty="0"/>
          </a:p>
          <a:p>
            <a:pPr marL="324000" lvl="1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4"/>
              </a:rPr>
              <a:t>Analyze Boston</a:t>
            </a:r>
            <a:r>
              <a:rPr lang="en-US" dirty="0"/>
              <a:t> has GeoJSON and KML to store vector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Mapbox</a:t>
            </a:r>
            <a:r>
              <a:rPr lang="en-US" dirty="0"/>
              <a:t> Vector Tiles is a relatively new standard that has gained quite a bit of popularity in the last few years</a:t>
            </a:r>
          </a:p>
        </p:txBody>
      </p:sp>
    </p:spTree>
    <p:extLst>
      <p:ext uri="{BB962C8B-B14F-4D97-AF65-F5344CB8AC3E}">
        <p14:creationId xmlns:p14="http://schemas.microsoft.com/office/powerpoint/2010/main" val="395163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CEDC-291E-6909-4B12-2DCB24C5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148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24FF-1771-8F8E-3179-0637C7F2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25" y="1309524"/>
            <a:ext cx="11029615" cy="856160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Comprehensive geometry processing functions that go far beyond basic geometric operations, including functions for fixing invalid geometries and for simplifying and deconstructing geometries</a:t>
            </a:r>
            <a:endParaRPr lang="en-US" dirty="0"/>
          </a:p>
        </p:txBody>
      </p:sp>
      <p:pic>
        <p:nvPicPr>
          <p:cNvPr id="4" name="Google Shape;647;p81">
            <a:extLst>
              <a:ext uri="{FF2B5EF4-FFF2-40B4-BE49-F238E27FC236}">
                <a16:creationId xmlns:a16="http://schemas.microsoft.com/office/drawing/2014/main" id="{ABF7148F-B786-6930-93FF-04DDFCE2A9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0102" y="2948232"/>
            <a:ext cx="8839201" cy="357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852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F7A4-A6F9-71B6-BD28-9F977537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B10AE-8270-DA06-60AB-F908E55A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16736"/>
            <a:ext cx="11029615" cy="504852"/>
          </a:xfrm>
        </p:spPr>
        <p:txBody>
          <a:bodyPr/>
          <a:lstStyle/>
          <a:p>
            <a:r>
              <a:rPr lang="en-US" dirty="0"/>
              <a:t>Built-in 3D and Topology Support</a:t>
            </a:r>
          </a:p>
        </p:txBody>
      </p:sp>
      <p:sp>
        <p:nvSpPr>
          <p:cNvPr id="4" name="Google Shape;2590;p324">
            <a:extLst>
              <a:ext uri="{FF2B5EF4-FFF2-40B4-BE49-F238E27FC236}">
                <a16:creationId xmlns:a16="http://schemas.microsoft.com/office/drawing/2014/main" id="{6CC09A02-8F73-37D3-B3BE-1E34F840028A}"/>
              </a:ext>
            </a:extLst>
          </p:cNvPr>
          <p:cNvSpPr txBox="1">
            <a:spLocks/>
          </p:cNvSpPr>
          <p:nvPr/>
        </p:nvSpPr>
        <p:spPr>
          <a:xfrm>
            <a:off x="690919" y="1878363"/>
            <a:ext cx="75750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ST_3DClosestPoint(g1,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ST_3DDFullyWithin(g1, g2, r)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ST_3DIntersects(g1,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ST_3DLongestLine(g1,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ST_3DMaxDistance(g1, g2)</a:t>
            </a:r>
          </a:p>
          <a:p>
            <a:pPr marL="781200" lvl="1" indent="-374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Ø"/>
            </a:pPr>
            <a:r>
              <a:rPr lang="en-US" dirty="0"/>
              <a:t>ST_3DShortestLine(g1, g2)</a:t>
            </a:r>
          </a:p>
        </p:txBody>
      </p:sp>
      <p:pic>
        <p:nvPicPr>
          <p:cNvPr id="5" name="Google Shape;2591;p324">
            <a:extLst>
              <a:ext uri="{FF2B5EF4-FFF2-40B4-BE49-F238E27FC236}">
                <a16:creationId xmlns:a16="http://schemas.microsoft.com/office/drawing/2014/main" id="{70599CAC-7307-C417-E533-CB3465AFE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2954" y="2492943"/>
            <a:ext cx="4403357" cy="3278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615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28EB-663E-3195-FA9B-AE155E69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 err="1"/>
              <a:t>Postgis</a:t>
            </a:r>
            <a:r>
              <a:rPr lang="en-US" dirty="0"/>
              <a:t> IS POWERFRUL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54B7-55CC-94F5-0374-FDFC34B0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87782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Over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  <a:hlinkClick r:id="rId2"/>
              </a:rPr>
              <a:t>300 seamless operations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for working with vectors and </a:t>
            </a:r>
            <a:r>
              <a:rPr lang="en-US" sz="1800" b="0" i="0" u="none" strike="noStrike" baseline="0" dirty="0" err="1">
                <a:solidFill>
                  <a:srgbClr val="262626"/>
                </a:solidFill>
                <a:latin typeface="NewBaskerville-Roman"/>
              </a:rPr>
              <a:t>rasters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NewBaskerville-Roman"/>
              </a:rPr>
              <a:t> in tandem, as well as for converting between the two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5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8C8E-72C2-055A-0571-6119B8A0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428"/>
          </a:xfrm>
        </p:spPr>
        <p:txBody>
          <a:bodyPr/>
          <a:lstStyle/>
          <a:p>
            <a:r>
              <a:rPr lang="en-US" dirty="0"/>
              <a:t>Databases under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3DED-95A1-50F7-D917-CC627AE0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62456"/>
            <a:ext cx="11029615" cy="2545402"/>
          </a:xfrm>
        </p:spPr>
        <p:txBody>
          <a:bodyPr>
            <a:normAutofit/>
          </a:bodyPr>
          <a:lstStyle/>
          <a:p>
            <a:r>
              <a:rPr lang="en-US" dirty="0"/>
              <a:t>The server contains two databases</a:t>
            </a:r>
          </a:p>
          <a:p>
            <a:pPr lvl="1"/>
            <a:r>
              <a:rPr lang="en-US" sz="1800" dirty="0"/>
              <a:t>One is the default </a:t>
            </a:r>
            <a:r>
              <a:rPr lang="en-US" sz="1800" dirty="0" err="1"/>
              <a:t>postgres</a:t>
            </a:r>
            <a:r>
              <a:rPr lang="en-US" sz="1800" dirty="0"/>
              <a:t> database</a:t>
            </a:r>
          </a:p>
          <a:p>
            <a:pPr lvl="1"/>
            <a:r>
              <a:rPr lang="en-US" sz="1800" dirty="0"/>
              <a:t>The other one is the database we created while installing PostgreSQL</a:t>
            </a:r>
          </a:p>
          <a:p>
            <a:pPr lvl="1"/>
            <a:r>
              <a:rPr lang="en-US" sz="1800" dirty="0"/>
              <a:t>If one of the servers has a red cross on it means that it is not connected</a:t>
            </a:r>
          </a:p>
          <a:p>
            <a:pPr lvl="2"/>
            <a:r>
              <a:rPr lang="en-US" sz="1800" dirty="0"/>
              <a:t>You can click on it to have access</a:t>
            </a:r>
          </a:p>
          <a:p>
            <a:pPr lvl="2"/>
            <a:r>
              <a:rPr lang="en-US" sz="1800" dirty="0"/>
              <a:t>Sometimes you are required to provide the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7EE35-2885-120C-5CD4-9490911D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4" y="3907858"/>
            <a:ext cx="6220164" cy="2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46C7-ADD6-560A-45B2-03165B1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1D70-270A-FBBF-36ED-9E2DB42F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3896"/>
            <a:ext cx="11029615" cy="1417320"/>
          </a:xfrm>
        </p:spPr>
        <p:txBody>
          <a:bodyPr/>
          <a:lstStyle/>
          <a:p>
            <a:r>
              <a:rPr lang="en-US" dirty="0"/>
              <a:t>A database is an organized collection of structured data, or information, typically stored electronically in a computer that can be easily accessed, managed, and updated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1CE73-7ECF-62C5-B4BC-51D98629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3" y="2312951"/>
            <a:ext cx="5419725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2D33E-5471-8526-AFC7-9AFB37DC84E7}"/>
              </a:ext>
            </a:extLst>
          </p:cNvPr>
          <p:cNvSpPr txBox="1"/>
          <p:nvPr/>
        </p:nvSpPr>
        <p:spPr>
          <a:xfrm>
            <a:off x="10549288" y="6488668"/>
            <a:ext cx="106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16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925C-50B2-1F0B-D1F8-9B314E9C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6292"/>
          </a:xfrm>
        </p:spPr>
        <p:txBody>
          <a:bodyPr/>
          <a:lstStyle/>
          <a:p>
            <a:r>
              <a:rPr lang="en-US" dirty="0"/>
              <a:t>Create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85A1-9856-9E62-6A5C-3737D849B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99032"/>
            <a:ext cx="11029615" cy="596292"/>
          </a:xfrm>
        </p:spPr>
        <p:txBody>
          <a:bodyPr/>
          <a:lstStyle/>
          <a:p>
            <a:r>
              <a:rPr lang="en-US" dirty="0"/>
              <a:t>Create a new Database per you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F9BE2-8FE4-314D-74CB-48C8DC4B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3067050"/>
            <a:ext cx="5219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0958-AE2C-B2C1-5B7C-F20B31A2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Check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FDB6-1A27-2624-C3B4-FA6EC33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4292"/>
            <a:ext cx="11029615" cy="1481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default extension is </a:t>
            </a:r>
            <a:r>
              <a:rPr lang="en-US" dirty="0" err="1"/>
              <a:t>plpgsql</a:t>
            </a:r>
            <a:endParaRPr lang="en-US" dirty="0"/>
          </a:p>
          <a:p>
            <a:r>
              <a:rPr lang="en-US" dirty="0"/>
              <a:t>Adding </a:t>
            </a:r>
            <a:r>
              <a:rPr lang="en-US" dirty="0" err="1"/>
              <a:t>postgis</a:t>
            </a:r>
            <a:r>
              <a:rPr lang="en-US" dirty="0"/>
              <a:t> extension through Query tool</a:t>
            </a:r>
          </a:p>
          <a:p>
            <a:r>
              <a:rPr lang="en-US" dirty="0"/>
              <a:t>Type ‘’CREATE EXTENSION </a:t>
            </a:r>
            <a:r>
              <a:rPr lang="en-US" dirty="0" err="1"/>
              <a:t>postgis</a:t>
            </a:r>
            <a:r>
              <a:rPr lang="en-US" dirty="0"/>
              <a:t>’’ in Query</a:t>
            </a:r>
          </a:p>
          <a:p>
            <a:r>
              <a:rPr lang="en-US" dirty="0"/>
              <a:t>Then the </a:t>
            </a:r>
            <a:r>
              <a:rPr lang="en-US" dirty="0" err="1"/>
              <a:t>postgis</a:t>
            </a:r>
            <a:r>
              <a:rPr lang="en-US" dirty="0"/>
              <a:t> extension was created under Extensions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F39A8-F7A6-95DD-B51F-9AF17A0A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1" y="3429000"/>
            <a:ext cx="2952750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502CC-757E-77CA-1C1D-DEC162F9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09" y="3197208"/>
            <a:ext cx="6270498" cy="34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6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0146-0119-48D6-9B67-37D72C1C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Version of </a:t>
            </a:r>
            <a:r>
              <a:rPr lang="en-US" dirty="0" err="1"/>
              <a:t>postgis</a:t>
            </a:r>
            <a:r>
              <a:rPr lang="en-US" dirty="0"/>
              <a:t> and </a:t>
            </a:r>
            <a:r>
              <a:rPr lang="en-US" dirty="0" err="1"/>
              <a:t>postgresql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769A-9D70-C165-3A3C-8D02B8B71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90472"/>
            <a:ext cx="11029615" cy="578004"/>
          </a:xfrm>
        </p:spPr>
        <p:txBody>
          <a:bodyPr/>
          <a:lstStyle/>
          <a:p>
            <a:r>
              <a:rPr lang="en-US" i="1" dirty="0"/>
              <a:t>SELECT </a:t>
            </a:r>
            <a:r>
              <a:rPr lang="en-US" i="1" dirty="0" err="1"/>
              <a:t>postgis_full_version</a:t>
            </a:r>
            <a:r>
              <a:rPr lang="en-US" i="1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0F961-6DB7-48DB-0DFF-6374B2089879}"/>
              </a:ext>
            </a:extLst>
          </p:cNvPr>
          <p:cNvSpPr txBox="1"/>
          <p:nvPr/>
        </p:nvSpPr>
        <p:spPr>
          <a:xfrm>
            <a:off x="880110" y="2551837"/>
            <a:ext cx="1025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POSTGIS="3.5.0 3.5.0" [EXTENSION] </a:t>
            </a:r>
          </a:p>
          <a:p>
            <a:r>
              <a:rPr lang="en-US" dirty="0"/>
              <a:t>PGSQL="170" GEOS="3.13.0-CAPI-1.19.0" PROJ="8.2.1 NETWORK_ENABLED=OFF URL_ENDPOINT=https://cdn.proj.org USER_WRITABLE_DIRECTORY=C:\WINDOWS\ServiceProfiles\NetworkService\AppData\Local/proj DATABASE_PATH=D:\PostgreSQL\share\</a:t>
            </a:r>
            <a:r>
              <a:rPr lang="en-US" dirty="0" err="1"/>
              <a:t>contrib</a:t>
            </a:r>
            <a:r>
              <a:rPr lang="en-US" dirty="0"/>
              <a:t>\postgis-3.5\</a:t>
            </a:r>
            <a:r>
              <a:rPr lang="en-US" dirty="0" err="1"/>
              <a:t>proj</a:t>
            </a:r>
            <a:r>
              <a:rPr lang="en-US" dirty="0"/>
              <a:t>\</a:t>
            </a:r>
            <a:r>
              <a:rPr lang="en-US" dirty="0" err="1"/>
              <a:t>proj.db</a:t>
            </a:r>
            <a:r>
              <a:rPr lang="en-US" dirty="0"/>
              <a:t>" (compiled against PROJ 8.13.0) LIBXML="2.12.5" LIBJSON="0.12" LIBPROTOBUF="1.2.1" WAGYU="0.5.0 (Internal)"</a:t>
            </a:r>
          </a:p>
        </p:txBody>
      </p:sp>
    </p:spTree>
    <p:extLst>
      <p:ext uri="{BB962C8B-B14F-4D97-AF65-F5344CB8AC3E}">
        <p14:creationId xmlns:p14="http://schemas.microsoft.com/office/powerpoint/2010/main" val="704398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3AFF-E319-D172-5F76-EA02ADE0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SQL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5EDD-2C2F-824D-9CBD-9461BB25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62456"/>
            <a:ext cx="11029615" cy="1627632"/>
          </a:xfrm>
        </p:spPr>
        <p:txBody>
          <a:bodyPr>
            <a:normAutofit/>
          </a:bodyPr>
          <a:lstStyle/>
          <a:p>
            <a:r>
              <a:rPr lang="en-US" dirty="0"/>
              <a:t>What if I do not want to use </a:t>
            </a:r>
            <a:r>
              <a:rPr lang="en-US" dirty="0" err="1"/>
              <a:t>pgAdmin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SQL shell (</a:t>
            </a:r>
            <a:r>
              <a:rPr lang="en-US" dirty="0" err="1"/>
              <a:t>psql</a:t>
            </a:r>
            <a:r>
              <a:rPr lang="en-US" dirty="0"/>
              <a:t>) is your second option</a:t>
            </a:r>
          </a:p>
          <a:p>
            <a:r>
              <a:rPr lang="en-US" dirty="0"/>
              <a:t>The suggested server is localhost, Database is </a:t>
            </a:r>
            <a:r>
              <a:rPr lang="en-US" dirty="0" err="1"/>
              <a:t>postgres,port</a:t>
            </a:r>
            <a:r>
              <a:rPr lang="en-US" dirty="0"/>
              <a:t> is 5432, username is </a:t>
            </a:r>
            <a:r>
              <a:rPr lang="en-US" dirty="0" err="1"/>
              <a:t>postgres</a:t>
            </a:r>
            <a:endParaRPr lang="en-US" dirty="0"/>
          </a:p>
          <a:p>
            <a:r>
              <a:rPr lang="en-US" dirty="0"/>
              <a:t>Start executing SQL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843D-5BED-909A-62B9-9C84E7EB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7" y="3344227"/>
            <a:ext cx="33718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5483A-87E7-E461-8985-213E8DBA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22" y="3344227"/>
            <a:ext cx="6343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8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C53C-0F22-0F9E-1EAA-2AE4F897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Check version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301E2-78EF-925D-D188-DAE6D18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4" y="1447038"/>
            <a:ext cx="8453080" cy="16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4FB3E-FDD8-9403-19F8-0692AE790B3C}"/>
              </a:ext>
            </a:extLst>
          </p:cNvPr>
          <p:cNvSpPr txBox="1"/>
          <p:nvPr/>
        </p:nvSpPr>
        <p:spPr>
          <a:xfrm>
            <a:off x="700064" y="3602736"/>
            <a:ext cx="9056584" cy="236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psql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waits for the semicolon and executes all line as one SQL statement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multiple lines SQL statement is not executed before we include a semicolon at the end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prefer the UPPERCASE syntax for SQL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5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2F98-392C-7B12-36EB-5B7E10B3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Create database in </a:t>
            </a:r>
            <a:r>
              <a:rPr lang="en-US" dirty="0" err="1"/>
              <a:t>sql</a:t>
            </a:r>
            <a:r>
              <a:rPr lang="en-US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13E9-D23E-1DAB-F0FD-8B24286F1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2184"/>
            <a:ext cx="11029615" cy="1197864"/>
          </a:xfrm>
        </p:spPr>
        <p:txBody>
          <a:bodyPr/>
          <a:lstStyle/>
          <a:p>
            <a:pPr marL="0" indent="0">
              <a:buNone/>
            </a:pPr>
            <a:r>
              <a:rPr lang="en-US" sz="2700" b="1" dirty="0">
                <a:solidFill>
                  <a:srgbClr val="0070C0"/>
                </a:solidFill>
                <a:latin typeface="Consolas"/>
                <a:sym typeface="Calibri"/>
              </a:rPr>
              <a:t>CREATE DATABASE </a:t>
            </a: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test;</a:t>
            </a:r>
          </a:p>
          <a:p>
            <a:pPr marL="0" indent="0">
              <a:buNone/>
            </a:pPr>
            <a:r>
              <a:rPr lang="en-US" sz="2700" b="1" dirty="0">
                <a:solidFill>
                  <a:schemeClr val="dk1"/>
                </a:solidFill>
                <a:latin typeface="Consolas"/>
                <a:sym typeface="Calibri"/>
              </a:rPr>
              <a:t>\l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07A0B-E68F-E87C-9A68-D707C948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21584"/>
            <a:ext cx="9665208" cy="25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D1A8-49FB-20C0-31BD-82977DFD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8004"/>
          </a:xfrm>
        </p:spPr>
        <p:txBody>
          <a:bodyPr/>
          <a:lstStyle/>
          <a:p>
            <a:r>
              <a:rPr lang="en-US" dirty="0"/>
              <a:t>Check new database in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AD56-9002-EB60-7AEE-8BFAC958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90472"/>
            <a:ext cx="11029615" cy="578004"/>
          </a:xfrm>
        </p:spPr>
        <p:txBody>
          <a:bodyPr/>
          <a:lstStyle/>
          <a:p>
            <a:r>
              <a:rPr lang="en-US" dirty="0"/>
              <a:t>Refresh the Database under your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12801-9538-388D-00A0-C73C39EA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49" y="2628402"/>
            <a:ext cx="3560255" cy="3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4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02A5-2A5F-0F7F-4321-8C7ADFE6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connect database in </a:t>
            </a:r>
            <a:r>
              <a:rPr lang="en-US" dirty="0" err="1"/>
              <a:t>psql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AC407-EAFE-F6FA-958D-340E10B1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309812"/>
            <a:ext cx="63627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70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9BE-9077-2B60-C2CB-DD44D1A4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/>
              <a:t>Connect to database using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FB51-EDB5-FAC2-05C1-BDB40AD72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25880"/>
            <a:ext cx="11029615" cy="2724912"/>
          </a:xfrm>
        </p:spPr>
        <p:txBody>
          <a:bodyPr>
            <a:normAutofit/>
          </a:bodyPr>
          <a:lstStyle/>
          <a:p>
            <a:r>
              <a:rPr lang="en-US" dirty="0"/>
              <a:t>Using command line to check the documentation for command in </a:t>
            </a:r>
            <a:r>
              <a:rPr lang="en-US" dirty="0" err="1"/>
              <a:t>psql</a:t>
            </a:r>
            <a:endParaRPr lang="en-US" dirty="0"/>
          </a:p>
          <a:p>
            <a:r>
              <a:rPr lang="en-US" dirty="0"/>
              <a:t>Open command line and type</a:t>
            </a:r>
          </a:p>
          <a:p>
            <a:pPr marL="594000" lvl="2" indent="0">
              <a:buNone/>
            </a:pPr>
            <a:r>
              <a:rPr lang="en-US" i="1" dirty="0" err="1"/>
              <a:t>psql</a:t>
            </a:r>
            <a:r>
              <a:rPr lang="en-US" i="1" dirty="0"/>
              <a:t> –help</a:t>
            </a:r>
          </a:p>
          <a:p>
            <a:pPr marL="594000" lvl="2" indent="0">
              <a:buNone/>
            </a:pPr>
            <a:r>
              <a:rPr lang="en-US" i="1" dirty="0"/>
              <a:t>where </a:t>
            </a:r>
            <a:r>
              <a:rPr lang="en-US" i="1" dirty="0" err="1"/>
              <a:t>psql</a:t>
            </a:r>
            <a:endParaRPr lang="en-US" i="1" dirty="0"/>
          </a:p>
          <a:p>
            <a:pPr marL="594000" lvl="2" indent="0">
              <a:buNone/>
            </a:pPr>
            <a:r>
              <a:rPr lang="en-US" sz="1800" dirty="0"/>
              <a:t>If you  have this error message: '</a:t>
            </a:r>
            <a:r>
              <a:rPr lang="en-US" sz="1800" dirty="0" err="1"/>
              <a:t>psql</a:t>
            </a:r>
            <a:r>
              <a:rPr lang="en-US" sz="1800" dirty="0"/>
              <a:t>' is not recognized as an internal or external command.</a:t>
            </a:r>
          </a:p>
          <a:p>
            <a:pPr marL="594000" lvl="2" indent="0">
              <a:buNone/>
            </a:pPr>
            <a:r>
              <a:rPr lang="en-US" sz="1800" dirty="0"/>
              <a:t>Then you need to add PATH of </a:t>
            </a:r>
            <a:r>
              <a:rPr lang="en-US" sz="1800" dirty="0" err="1"/>
              <a:t>psql</a:t>
            </a:r>
            <a:r>
              <a:rPr lang="en-US" sz="1800" dirty="0"/>
              <a:t> to your window path:  </a:t>
            </a:r>
          </a:p>
          <a:p>
            <a:pPr marL="594000" lvl="2" indent="0">
              <a:buNone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F194-A1E4-08EB-9109-84690D61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35" y="3830964"/>
            <a:ext cx="6476429" cy="28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1806-7AC3-4FE3-6917-49FA5E11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372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Dangerous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255F-9C98-91C1-F4B9-BDC9EAD3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63040"/>
            <a:ext cx="11029615" cy="62372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DROP DATABASE </a:t>
            </a:r>
            <a:r>
              <a:rPr lang="en-US" dirty="0"/>
              <a:t>test;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87647-385C-4006-56FB-DB2D6D34956F}"/>
              </a:ext>
            </a:extLst>
          </p:cNvPr>
          <p:cNvSpPr txBox="1"/>
          <p:nvPr/>
        </p:nvSpPr>
        <p:spPr>
          <a:xfrm>
            <a:off x="4848606" y="693599"/>
            <a:ext cx="609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😭 😟</a:t>
            </a:r>
          </a:p>
        </p:txBody>
      </p:sp>
    </p:spTree>
    <p:extLst>
      <p:ext uri="{BB962C8B-B14F-4D97-AF65-F5344CB8AC3E}">
        <p14:creationId xmlns:p14="http://schemas.microsoft.com/office/powerpoint/2010/main" val="319053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2D61-AD8A-B087-8BE1-505E758A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3360A-33A5-1B01-C741-2F3692F3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256" y="1209414"/>
            <a:ext cx="8818023" cy="51811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501BF-84BA-D700-CC45-8ADDFE422806}"/>
              </a:ext>
            </a:extLst>
          </p:cNvPr>
          <p:cNvSpPr txBox="1"/>
          <p:nvPr/>
        </p:nvSpPr>
        <p:spPr>
          <a:xfrm>
            <a:off x="10568539" y="6205859"/>
            <a:ext cx="104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7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02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</a:t>
            </a:r>
            <a:r>
              <a:rPr lang="en-US" sz="3200" dirty="0" err="1">
                <a:solidFill>
                  <a:srgbClr val="FFFFFF">
                    <a:alpha val="75000"/>
                  </a:srgbClr>
                </a:solidFill>
              </a:rPr>
              <a:t>Vanchy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Li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83F0-EDA6-7263-F62A-67C6C9A0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management system (</a:t>
            </a:r>
            <a:r>
              <a:rPr lang="en-US" dirty="0" err="1">
                <a:solidFill>
                  <a:schemeClr val="tx1"/>
                </a:solidFill>
              </a:rPr>
              <a:t>dbms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E36E-EFE8-9518-63F9-B2E3E84E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07592"/>
            <a:ext cx="11029615" cy="6035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software system that is designed to manage and organize data in a structured manner.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7871-6428-8878-2F39-1616B349E5A5}"/>
              </a:ext>
            </a:extLst>
          </p:cNvPr>
          <p:cNvSpPr txBox="1"/>
          <p:nvPr/>
        </p:nvSpPr>
        <p:spPr>
          <a:xfrm>
            <a:off x="581192" y="2457421"/>
            <a:ext cx="359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features of 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FD8A6-F7B4-C870-39AA-60A959BA62D4}"/>
              </a:ext>
            </a:extLst>
          </p:cNvPr>
          <p:cNvSpPr txBox="1"/>
          <p:nvPr/>
        </p:nvSpPr>
        <p:spPr>
          <a:xfrm>
            <a:off x="722376" y="566928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large amounts of data systematically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51956-57AC-5749-E735-44783927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5" y="3535156"/>
            <a:ext cx="2118932" cy="2015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A6443-C7A4-85A2-FD69-920D458A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72" y="3531061"/>
            <a:ext cx="2118932" cy="2019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BB62C-DCE0-6C29-222A-DEF170D3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49" y="3531061"/>
            <a:ext cx="2027111" cy="2019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DBB4-22C3-61AD-638B-27222BB6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05" y="3531062"/>
            <a:ext cx="1902143" cy="2010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FEF299-B333-898F-AB55-07BCC2F7C1A4}"/>
              </a:ext>
            </a:extLst>
          </p:cNvPr>
          <p:cNvSpPr txBox="1"/>
          <p:nvPr/>
        </p:nvSpPr>
        <p:spPr>
          <a:xfrm>
            <a:off x="3575304" y="5669280"/>
            <a:ext cx="27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Implements access control to protect data from 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2F229-533C-5A01-F585-17FCF15A5649}"/>
              </a:ext>
            </a:extLst>
          </p:cNvPr>
          <p:cNvSpPr txBox="1"/>
          <p:nvPr/>
        </p:nvSpPr>
        <p:spPr>
          <a:xfrm>
            <a:off x="6379464" y="5694179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the consistency of data through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62EA9-1FF2-19C7-09F8-308E7853E12B}"/>
              </a:ext>
            </a:extLst>
          </p:cNvPr>
          <p:cNvSpPr txBox="1"/>
          <p:nvPr/>
        </p:nvSpPr>
        <p:spPr>
          <a:xfrm>
            <a:off x="9086088" y="5749500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tools to back up the database</a:t>
            </a:r>
          </a:p>
        </p:txBody>
      </p:sp>
    </p:spTree>
    <p:extLst>
      <p:ext uri="{BB962C8B-B14F-4D97-AF65-F5344CB8AC3E}">
        <p14:creationId xmlns:p14="http://schemas.microsoft.com/office/powerpoint/2010/main" val="380232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A1C2-4F83-C449-2C5B-2D3197EC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3996"/>
          </a:xfrm>
        </p:spPr>
        <p:txBody>
          <a:bodyPr>
            <a:normAutofit fontScale="90000"/>
          </a:bodyPr>
          <a:lstStyle/>
          <a:p>
            <a:r>
              <a:rPr lang="en-US" dirty="0"/>
              <a:t>OPEN-SOURCE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56A2-D22E-3C19-CFE3-176409F61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53" y="1645920"/>
            <a:ext cx="2500336" cy="513996"/>
          </a:xfrm>
        </p:spPr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991781-944B-1EB7-5F31-F53FAFB8D527}"/>
              </a:ext>
            </a:extLst>
          </p:cNvPr>
          <p:cNvSpPr txBox="1">
            <a:spLocks/>
          </p:cNvSpPr>
          <p:nvPr/>
        </p:nvSpPr>
        <p:spPr>
          <a:xfrm>
            <a:off x="4610649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PostgreSQL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A3B7F6-307D-404B-26EF-12D3F6D369E7}"/>
              </a:ext>
            </a:extLst>
          </p:cNvPr>
          <p:cNvSpPr txBox="1">
            <a:spLocks/>
          </p:cNvSpPr>
          <p:nvPr/>
        </p:nvSpPr>
        <p:spPr>
          <a:xfrm>
            <a:off x="8173761" y="1645920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307A4-CD7F-B9B8-8701-0462041EDC08}"/>
              </a:ext>
            </a:extLst>
          </p:cNvPr>
          <p:cNvSpPr txBox="1">
            <a:spLocks/>
          </p:cNvSpPr>
          <p:nvPr/>
        </p:nvSpPr>
        <p:spPr>
          <a:xfrm>
            <a:off x="718353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328ED0-DB90-A709-54B9-B49591A134F6}"/>
              </a:ext>
            </a:extLst>
          </p:cNvPr>
          <p:cNvSpPr txBox="1">
            <a:spLocks/>
          </p:cNvSpPr>
          <p:nvPr/>
        </p:nvSpPr>
        <p:spPr>
          <a:xfrm>
            <a:off x="4742041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DynamoDB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31511-721A-9E62-DD35-CC357CA080B1}"/>
              </a:ext>
            </a:extLst>
          </p:cNvPr>
          <p:cNvSpPr txBox="1">
            <a:spLocks/>
          </p:cNvSpPr>
          <p:nvPr/>
        </p:nvSpPr>
        <p:spPr>
          <a:xfrm>
            <a:off x="8264226" y="3917646"/>
            <a:ext cx="2500336" cy="51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MariaDB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B60C3-F482-C839-D582-E6D44DAD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5" y="2097024"/>
            <a:ext cx="2014908" cy="1753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D95395-DCF9-94FD-43F1-8A4770B3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09" y="2269562"/>
            <a:ext cx="2014908" cy="1341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1C91-9729-7AD0-3EA1-4D84C0CA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0" y="2159916"/>
            <a:ext cx="2266950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C9680B-6F6A-A633-2CCE-CFB39139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3" y="4891305"/>
            <a:ext cx="2667000" cy="120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0755B8-15FE-2AF4-149C-42B777C3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21" y="4703820"/>
            <a:ext cx="2794617" cy="959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6E8830-44F7-9916-D989-D48FF039A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534" y="4864471"/>
            <a:ext cx="24193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1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E9DF-370B-DE02-03C3-37A8117D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860"/>
          </a:xfrm>
        </p:spPr>
        <p:txBody>
          <a:bodyPr/>
          <a:lstStyle/>
          <a:p>
            <a:r>
              <a:rPr lang="en-US" dirty="0"/>
              <a:t>Key attributes of a robust </a:t>
            </a:r>
            <a:r>
              <a:rPr lang="en-US" dirty="0" err="1"/>
              <a:t>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64DE-DF11-284B-199F-B448051B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1692"/>
            <a:ext cx="11029615" cy="5003700"/>
          </a:xfrm>
        </p:spPr>
        <p:txBody>
          <a:bodyPr>
            <a:noAutofit/>
          </a:bodyPr>
          <a:lstStyle/>
          <a:p>
            <a:r>
              <a:rPr lang="en-US" sz="2000" dirty="0"/>
              <a:t>Reliability</a:t>
            </a:r>
          </a:p>
          <a:p>
            <a:pPr lvl="1"/>
            <a:r>
              <a:rPr lang="en-US" sz="2000" dirty="0"/>
              <a:t>The system can function correctly and consistently over time</a:t>
            </a:r>
          </a:p>
          <a:p>
            <a:pPr lvl="1"/>
            <a:r>
              <a:rPr lang="en-US" sz="2000" dirty="0"/>
              <a:t>The system must be able to offer continual uninterrupted service</a:t>
            </a:r>
          </a:p>
          <a:p>
            <a:pPr lvl="1"/>
            <a:endParaRPr lang="en-US" sz="2000" dirty="0"/>
          </a:p>
          <a:p>
            <a:r>
              <a:rPr lang="en-US" sz="2000" dirty="0"/>
              <a:t>Consistency</a:t>
            </a:r>
          </a:p>
          <a:p>
            <a:pPr lvl="1"/>
            <a:r>
              <a:rPr lang="en-US" sz="2000" dirty="0"/>
              <a:t>Refers to ensuring that the database remains accurate, valid, and follows defined rules or constraints</a:t>
            </a:r>
          </a:p>
          <a:p>
            <a:pPr lvl="1"/>
            <a:endParaRPr lang="en-US" sz="2000" dirty="0"/>
          </a:p>
          <a:p>
            <a:r>
              <a:rPr lang="en-US" sz="2000" dirty="0"/>
              <a:t>Technology-Proof</a:t>
            </a:r>
          </a:p>
          <a:p>
            <a:pPr lvl="1"/>
            <a:r>
              <a:rPr lang="en-US" sz="2000" dirty="0"/>
              <a:t>The system is adapted to evolving technologies and its long-term viability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077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A22B-BF41-0B22-49C0-33859AF8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2868"/>
          </a:xfrm>
        </p:spPr>
        <p:txBody>
          <a:bodyPr/>
          <a:lstStyle/>
          <a:p>
            <a:r>
              <a:rPr lang="en-US" dirty="0"/>
              <a:t>GEODATABASE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7202-1922-24CD-0D36-C65705B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81328"/>
            <a:ext cx="11029615" cy="222199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Geodatabase</a:t>
            </a:r>
            <a:r>
              <a:rPr lang="en-US" dirty="0"/>
              <a:t> is a specialized type of database designed to store, manage, and analyze spatial and geographic data. </a:t>
            </a:r>
          </a:p>
          <a:p>
            <a:endParaRPr lang="en-US" dirty="0"/>
          </a:p>
          <a:p>
            <a:r>
              <a:rPr lang="en-US" dirty="0"/>
              <a:t>It serves as a comprehensive framework for organizing spatial data and associated attribute information, allowing users to perform advanced geographic analysis, mapping, and data management tasks.</a:t>
            </a:r>
          </a:p>
        </p:txBody>
      </p:sp>
    </p:spTree>
    <p:extLst>
      <p:ext uri="{BB962C8B-B14F-4D97-AF65-F5344CB8AC3E}">
        <p14:creationId xmlns:p14="http://schemas.microsoft.com/office/powerpoint/2010/main" val="82615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0278-09FD-5707-DA58-0A7B21C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/>
              <a:t>Geodatabase in </a:t>
            </a:r>
            <a:r>
              <a:rPr lang="en-US" dirty="0" err="1"/>
              <a:t>gis</a:t>
            </a:r>
            <a:endParaRPr lang="en-US" dirty="0"/>
          </a:p>
        </p:txBody>
      </p:sp>
      <p:pic>
        <p:nvPicPr>
          <p:cNvPr id="4" name="Google Shape;60;p 1">
            <a:extLst>
              <a:ext uri="{FF2B5EF4-FFF2-40B4-BE49-F238E27FC236}">
                <a16:creationId xmlns:a16="http://schemas.microsoft.com/office/drawing/2014/main" id="{01F0A7DC-35B9-0CC2-A622-DD8CB358A3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32126" y="1494803"/>
            <a:ext cx="7366495" cy="457890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520118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4419</TotalTime>
  <Words>1524</Words>
  <Application>Microsoft Office PowerPoint</Application>
  <PresentationFormat>Widescreen</PresentationFormat>
  <Paragraphs>186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Avenir Next W01</vt:lpstr>
      <vt:lpstr>Inter</vt:lpstr>
      <vt:lpstr>NewBaskerville-Roman</vt:lpstr>
      <vt:lpstr>Aptos</vt:lpstr>
      <vt:lpstr>Arial Black</vt:lpstr>
      <vt:lpstr>Calibri</vt:lpstr>
      <vt:lpstr>Consolas</vt:lpstr>
      <vt:lpstr>Wingdings</vt:lpstr>
      <vt:lpstr>Wingdings 2</vt:lpstr>
      <vt:lpstr>DividendVTI</vt:lpstr>
      <vt:lpstr>WEEK 02</vt:lpstr>
      <vt:lpstr>WEEK 02   lecture session</vt:lpstr>
      <vt:lpstr>dATABASE</vt:lpstr>
      <vt:lpstr>Types of database</vt:lpstr>
      <vt:lpstr>Database management system (dbms)</vt:lpstr>
      <vt:lpstr>OPEN-SOURCE TECHNOLOGIES</vt:lpstr>
      <vt:lpstr>Key attributes of a robust dbms</vt:lpstr>
      <vt:lpstr>GEODATABASE</vt:lpstr>
      <vt:lpstr>Geodatabase in gis</vt:lpstr>
      <vt:lpstr>Advantages of using a geodatabase</vt:lpstr>
      <vt:lpstr>Advantages of using a geodatabase</vt:lpstr>
      <vt:lpstr>Advantages of using a geodatabase</vt:lpstr>
      <vt:lpstr>Advantages of using a geodatabase</vt:lpstr>
      <vt:lpstr>Comparing types of geodatabases</vt:lpstr>
      <vt:lpstr>Geodatabase in arcgis pro</vt:lpstr>
      <vt:lpstr>Feature datasets and feature class</vt:lpstr>
      <vt:lpstr>Standard query language (SQL)</vt:lpstr>
      <vt:lpstr>How sql works</vt:lpstr>
      <vt:lpstr>Key points between dbms and sql</vt:lpstr>
      <vt:lpstr>SOFTWAREs</vt:lpstr>
      <vt:lpstr>PostGIS reference users - government</vt:lpstr>
      <vt:lpstr>PostGIS reference users - private sector</vt:lpstr>
      <vt:lpstr>SOFTWARE</vt:lpstr>
      <vt:lpstr>PostGIS 3rd party integration</vt:lpstr>
      <vt:lpstr>Postgis IS POWERFRUL</vt:lpstr>
      <vt:lpstr>Postgis IS POWERFRUL</vt:lpstr>
      <vt:lpstr>Postgis IS POWERFRUL</vt:lpstr>
      <vt:lpstr>Postgis IS POWERFRUL</vt:lpstr>
      <vt:lpstr>Databases under server</vt:lpstr>
      <vt:lpstr>Create A database</vt:lpstr>
      <vt:lpstr>Check extension</vt:lpstr>
      <vt:lpstr>Version of postgis and postgresql</vt:lpstr>
      <vt:lpstr>SQL shell</vt:lpstr>
      <vt:lpstr>Check version in sql SHELL</vt:lpstr>
      <vt:lpstr>Create database in sql SHELL</vt:lpstr>
      <vt:lpstr>Check new database in pgadmin</vt:lpstr>
      <vt:lpstr>connect database in psql</vt:lpstr>
      <vt:lpstr>Connect to database using command line</vt:lpstr>
      <vt:lpstr>Dangerous command</vt:lpstr>
      <vt:lpstr>WEEK 02  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23</cp:revision>
  <dcterms:created xsi:type="dcterms:W3CDTF">2024-12-11T19:51:45Z</dcterms:created>
  <dcterms:modified xsi:type="dcterms:W3CDTF">2025-01-03T03:57:10Z</dcterms:modified>
</cp:coreProperties>
</file>